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DM Sans" panose="020B0604020202020204" charset="0"/>
      <p:regular r:id="rId19"/>
    </p:embeddedFont>
    <p:embeddedFont>
      <p:font typeface="DM Sans Semi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55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516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Serverless &amp; Containerized Food Ordering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59956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Cloud-Native Deployment on AWS Fargate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493406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Presented By: Fatima Imran (BSSE23098), Binash Ahsan (BSSE23090), Maleeka Musadiq (BSSE23106)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9150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876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Executive Summary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599373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2599373"/>
            <a:ext cx="121920" cy="17308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285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334708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scalable web application for online food ordering.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2599373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2599373"/>
            <a:ext cx="121920" cy="17308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777282" y="285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777282" y="334708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Utilized a </a:t>
            </a:r>
            <a:r>
              <a:rPr lang="en-US" sz="1750" dirty="0">
                <a:solidFill>
                  <a:srgbClr val="FFC7CD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Serverless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architecture to eliminate infrastructure management.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556998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4556998"/>
            <a:ext cx="121920" cy="20937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42524" y="4814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Key Tech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142524" y="5304711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Docker, AWS ECS (Fargate), and Amazon DynamoDB, AWS EKS And Ci/CD pipelines.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428548" y="4556998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067" y="4556998"/>
            <a:ext cx="121920" cy="209371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777282" y="4814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777282" y="5304711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fully functional, auto-scaling platform with a CI/CD pipeline for rapid deployment within the AWS Learner Lab.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5940"/>
            <a:ext cx="74177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The Challenge: Traditional Hosting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826544"/>
            <a:ext cx="6407944" cy="1685092"/>
          </a:xfrm>
          <a:prstGeom prst="roundRect">
            <a:avLst>
              <a:gd name="adj" fmla="val 1211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8224" y="3060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Scalability Issues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551396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Regular Virtual Machines (VMs) crash during traffic spikes (e.g., Lunch rush).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826544"/>
            <a:ext cx="6408063" cy="1685092"/>
          </a:xfrm>
          <a:prstGeom prst="roundRect">
            <a:avLst>
              <a:gd name="adj" fmla="val 1211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662982" y="3060978"/>
            <a:ext cx="3022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Operational Overhead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3551396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Requires manual OS patching, security updates, and server configuration.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38449"/>
            <a:ext cx="6407944" cy="1685092"/>
          </a:xfrm>
          <a:prstGeom prst="roundRect">
            <a:avLst>
              <a:gd name="adj" fmla="val 1211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1028224" y="4972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Cost Inefficiency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46330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 pay for the server even when no one is ordering.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738449"/>
            <a:ext cx="6408063" cy="1685092"/>
          </a:xfrm>
          <a:prstGeom prst="roundRect">
            <a:avLst>
              <a:gd name="adj" fmla="val 1211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662982" y="4972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2982" y="5463302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Deploying updates involves significant downtime and manual file transfer.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3594"/>
            <a:ext cx="941903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Our Approach: Cloud-Native Microservices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041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878860" y="31467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Containerization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67248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Packaged Frontend and Backend into </a:t>
            </a:r>
            <a:r>
              <a:rPr lang="en-US" sz="1750" dirty="0">
                <a:solidFill>
                  <a:srgbClr val="FFC7CD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Docker Containers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consistency.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31041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541955" y="31467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Serverless Compute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67248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Used </a:t>
            </a:r>
            <a:r>
              <a:rPr lang="en-US" sz="1750" dirty="0">
                <a:solidFill>
                  <a:srgbClr val="FFC7CD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AWS Fargate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run containers without managing servers.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519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878860" y="48944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929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Managed Database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420201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Used </a:t>
            </a:r>
            <a:r>
              <a:rPr lang="en-US" sz="1750" dirty="0">
                <a:solidFill>
                  <a:srgbClr val="FFC7CD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DynamoDB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(NoSQL) for infinite scale and zero admin.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485191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541955" y="48944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4929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Automation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420201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Implemented a </a:t>
            </a:r>
            <a:r>
              <a:rPr lang="en-US" sz="1750" dirty="0">
                <a:solidFill>
                  <a:srgbClr val="FFC7CD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CI/CD Pipeline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using PowerShell to automate builds and deployments.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0308" y="440293"/>
            <a:ext cx="3981569" cy="400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AWS System Architecture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60308" y="1224796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Interface: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React App served via Nginx.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60308" y="1536978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Layer: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Node.js Express Application.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60308" y="1849160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Layer: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Amazon DynamoDB (Tables: Menu, Orders).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60308" y="2161342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Registry: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Amazon ECR stores the Docker Images.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60308" y="2473523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Security: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Services run in private/public subnets with IAM Roles (</a:t>
            </a:r>
            <a:r>
              <a:rPr lang="en-US" sz="12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LabRole</a:t>
            </a:r>
            <a:r>
              <a:rPr lang="en-US" sz="12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).</a:t>
            </a:r>
            <a:endParaRPr lang="en-US" sz="12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082" y="1260752"/>
            <a:ext cx="7112317" cy="686127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18083" y="7390328"/>
            <a:ext cx="65596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1958" y="331470"/>
            <a:ext cx="3206353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Deployment Pipeline (CI/CD)</a:t>
            </a:r>
            <a:endParaRPr lang="en-US" sz="1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58" y="949166"/>
            <a:ext cx="4419719" cy="330041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58" y="4385191"/>
            <a:ext cx="4783217" cy="33005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21958" y="7821335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6" name="Text 2"/>
          <p:cNvSpPr/>
          <p:nvPr/>
        </p:nvSpPr>
        <p:spPr>
          <a:xfrm>
            <a:off x="7469862" y="949166"/>
            <a:ext cx="120491" cy="150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862" y="1138714"/>
            <a:ext cx="6746200" cy="152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69862" y="1229439"/>
            <a:ext cx="1507093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Code</a:t>
            </a:r>
            <a:endParaRPr lang="en-US" sz="1150" dirty="0"/>
          </a:p>
        </p:txBody>
      </p:sp>
      <p:sp>
        <p:nvSpPr>
          <p:cNvPr id="9" name="Text 4"/>
          <p:cNvSpPr/>
          <p:nvPr/>
        </p:nvSpPr>
        <p:spPr>
          <a:xfrm>
            <a:off x="7469862" y="1538288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Developer pushes changes to local Git.</a:t>
            </a:r>
            <a:endParaRPr lang="en-US" sz="900" dirty="0"/>
          </a:p>
        </p:txBody>
      </p:sp>
      <p:sp>
        <p:nvSpPr>
          <p:cNvPr id="10" name="Text 5"/>
          <p:cNvSpPr/>
          <p:nvPr/>
        </p:nvSpPr>
        <p:spPr>
          <a:xfrm>
            <a:off x="7469862" y="1942028"/>
            <a:ext cx="120491" cy="150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862" y="2107525"/>
            <a:ext cx="6746200" cy="152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69862" y="2222302"/>
            <a:ext cx="1507093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Build</a:t>
            </a:r>
            <a:endParaRPr lang="en-US" sz="1150" dirty="0"/>
          </a:p>
        </p:txBody>
      </p:sp>
      <p:sp>
        <p:nvSpPr>
          <p:cNvPr id="13" name="Text 7"/>
          <p:cNvSpPr/>
          <p:nvPr/>
        </p:nvSpPr>
        <p:spPr>
          <a:xfrm>
            <a:off x="7469862" y="2531150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Script triggers </a:t>
            </a:r>
            <a:r>
              <a:rPr lang="en-US" sz="900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build</a:t>
            </a: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Frontend &amp; Backend.</a:t>
            </a:r>
            <a:endParaRPr lang="en-US" sz="900" dirty="0"/>
          </a:p>
        </p:txBody>
      </p:sp>
      <p:sp>
        <p:nvSpPr>
          <p:cNvPr id="14" name="Text 8"/>
          <p:cNvSpPr/>
          <p:nvPr/>
        </p:nvSpPr>
        <p:spPr>
          <a:xfrm>
            <a:off x="7469862" y="2934891"/>
            <a:ext cx="120491" cy="150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9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862" y="3076337"/>
            <a:ext cx="6746200" cy="1524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69862" y="3215164"/>
            <a:ext cx="1507093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Push</a:t>
            </a:r>
            <a:endParaRPr lang="en-US" sz="1150" dirty="0"/>
          </a:p>
        </p:txBody>
      </p:sp>
      <p:sp>
        <p:nvSpPr>
          <p:cNvPr id="17" name="Text 10"/>
          <p:cNvSpPr/>
          <p:nvPr/>
        </p:nvSpPr>
        <p:spPr>
          <a:xfrm>
            <a:off x="7469862" y="3524012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Images are uploaded to </a:t>
            </a:r>
            <a:r>
              <a:rPr lang="en-US" sz="90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Amazon ECR</a:t>
            </a: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900" dirty="0"/>
          </a:p>
        </p:txBody>
      </p:sp>
      <p:sp>
        <p:nvSpPr>
          <p:cNvPr id="18" name="Text 11"/>
          <p:cNvSpPr/>
          <p:nvPr/>
        </p:nvSpPr>
        <p:spPr>
          <a:xfrm>
            <a:off x="7469862" y="3927753"/>
            <a:ext cx="120491" cy="150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90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862" y="4045148"/>
            <a:ext cx="6746200" cy="15240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7469862" y="4208026"/>
            <a:ext cx="1507093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Deploy</a:t>
            </a:r>
            <a:endParaRPr lang="en-US" sz="1150" dirty="0"/>
          </a:p>
        </p:txBody>
      </p:sp>
      <p:sp>
        <p:nvSpPr>
          <p:cNvPr id="21" name="Text 13"/>
          <p:cNvSpPr/>
          <p:nvPr/>
        </p:nvSpPr>
        <p:spPr>
          <a:xfrm>
            <a:off x="7469862" y="4516874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AWS ECS</a:t>
            </a: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detects new images and rotates the tasks.</a:t>
            </a:r>
            <a:endParaRPr lang="en-US" sz="900" dirty="0"/>
          </a:p>
        </p:txBody>
      </p:sp>
      <p:sp>
        <p:nvSpPr>
          <p:cNvPr id="22" name="Text 14"/>
          <p:cNvSpPr/>
          <p:nvPr/>
        </p:nvSpPr>
        <p:spPr>
          <a:xfrm>
            <a:off x="7469862" y="4920615"/>
            <a:ext cx="120491" cy="150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05</a:t>
            </a:r>
            <a:endParaRPr lang="en-US" sz="900" dirty="0"/>
          </a:p>
        </p:txBody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862" y="5013960"/>
            <a:ext cx="6746200" cy="15240"/>
          </a:xfrm>
          <a:prstGeom prst="rect">
            <a:avLst/>
          </a:prstGeom>
        </p:spPr>
      </p:pic>
      <p:sp>
        <p:nvSpPr>
          <p:cNvPr id="24" name="Text 15"/>
          <p:cNvSpPr/>
          <p:nvPr/>
        </p:nvSpPr>
        <p:spPr>
          <a:xfrm>
            <a:off x="7469862" y="5200888"/>
            <a:ext cx="1507093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Scale</a:t>
            </a:r>
            <a:endParaRPr lang="en-US" sz="1150" dirty="0"/>
          </a:p>
        </p:txBody>
      </p:sp>
      <p:sp>
        <p:nvSpPr>
          <p:cNvPr id="25" name="Text 16"/>
          <p:cNvSpPr/>
          <p:nvPr/>
        </p:nvSpPr>
        <p:spPr>
          <a:xfrm>
            <a:off x="7469862" y="5509736"/>
            <a:ext cx="67462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Fargate provision capacity automatically.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867"/>
            <a:ext cx="619089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Outcomes &amp; Metrics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580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Performance: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2002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Latency: </a:t>
            </a: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&lt; 200ms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6424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Deployment Time: </a:t>
            </a: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Reduced from 15m to 3m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0846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Availability: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52686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 Uptime during testing (Self-healing containers).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3319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Cost: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7741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Zero idle cost for compute (pay-per-request model).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1809155"/>
            <a:ext cx="6244709" cy="495133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99521" y="70156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0697"/>
            <a:ext cx="593336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Conclusion &amp; Future Scope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31463"/>
            <a:ext cx="6407944" cy="2561987"/>
          </a:xfrm>
          <a:prstGeom prst="roundRect">
            <a:avLst>
              <a:gd name="adj" fmla="val 5711"/>
            </a:avLst>
          </a:prstGeom>
          <a:solidFill>
            <a:srgbClr val="FFFFFF"/>
          </a:solidFill>
          <a:ln/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00983"/>
            <a:ext cx="6407944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2791301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61614" y="296144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51084" y="3698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51084" y="4188857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Successfully demonstrated that Serverless architecture solves the scalability and maintenance problems of traditional hosting.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8548" y="3131463"/>
            <a:ext cx="6408063" cy="2561987"/>
          </a:xfrm>
          <a:prstGeom prst="roundRect">
            <a:avLst>
              <a:gd name="adj" fmla="val 5711"/>
            </a:avLst>
          </a:prstGeom>
          <a:solidFill>
            <a:srgbClr val="FFFFFF"/>
          </a:solidFill>
          <a:ln/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100983"/>
            <a:ext cx="6408063" cy="12192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2791301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496371" y="296144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7685842" y="3698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85842" y="418885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</a:t>
            </a: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Authentication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(AWS Cognito).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685842" y="4631055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</a:t>
            </a: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Payment Gateway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(Stripe/PayPal).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685842" y="507325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</a:t>
            </a:r>
            <a:r>
              <a:rPr lang="en-US" sz="1750" b="1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Analytics Dashboard</a:t>
            </a:r>
            <a:r>
              <a:rPr lang="en-US" sz="1750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restaurant owners.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793790" y="603361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Thank You!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Microsoft Office PowerPoint</Application>
  <PresentationFormat>Custom</PresentationFormat>
  <Paragraphs>82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DM Sans</vt:lpstr>
      <vt:lpstr>DM Sans Light</vt:lpstr>
      <vt:lpstr>Consolas</vt:lpstr>
      <vt:lpstr>DM Sans Semi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LENOVO</cp:lastModifiedBy>
  <cp:revision>2</cp:revision>
  <dcterms:created xsi:type="dcterms:W3CDTF">2026-01-02T14:46:10Z</dcterms:created>
  <dcterms:modified xsi:type="dcterms:W3CDTF">2026-01-02T14:47:47Z</dcterms:modified>
</cp:coreProperties>
</file>